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90" r:id="rId2"/>
    <p:sldId id="287" r:id="rId3"/>
    <p:sldId id="256" r:id="rId4"/>
    <p:sldId id="288" r:id="rId5"/>
    <p:sldId id="289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456" autoAdjust="0"/>
    <p:restoredTop sz="94692" autoAdjust="0"/>
  </p:normalViewPr>
  <p:slideViewPr>
    <p:cSldViewPr>
      <p:cViewPr varScale="1">
        <p:scale>
          <a:sx n="65" d="100"/>
          <a:sy n="65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26"/>
    </p:cViewPr>
  </p:sorterViewPr>
  <p:notesViewPr>
    <p:cSldViewPr>
      <p:cViewPr varScale="1">
        <p:scale>
          <a:sx n="67" d="100"/>
          <a:sy n="67" d="100"/>
        </p:scale>
        <p:origin x="-3154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80F0-3389-4892-BF32-63407CAFEA05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E0FD-CAB5-4148-94BF-B6183552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E0CB-0EF8-484D-B4EF-9DE76C734DE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72C2-056E-4F40-B897-F99DBFCBF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0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B325-7631-4B2D-B29B-EDE50984FFBE}" type="datetime1">
              <a:rPr lang="en-US" smtClean="0"/>
              <a:t>6/3/2020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182E-3ED2-4F18-B442-AC7069D35039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D71B-186F-445B-91F2-2C6E79E1B457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9BCE-B7E2-4E94-A105-54299FF4885D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89B8-C80C-4040-B072-B8E1CD7E6839}" type="datetime1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FAE-A102-4872-8D16-674598D003FD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5D0F6-ED8E-4251-94D8-AF621E9B94B5}" type="datetime1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0CF2-9DA4-425A-B9F3-2675C5BF1F2F}" type="datetime1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17E6-F7D1-4C44-96E1-B6E0C9F46781}" type="datetime1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DB9-97B9-4CEE-BD8D-1C61E1F62AFF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9574-C95A-4790-AA36-A97BE6B22702}" type="datetime1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F833E5-3D32-4BC9-90E4-81CF146670CD}" type="datetime1">
              <a:rPr lang="en-US" smtClean="0"/>
              <a:t>6/3/2020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4AD1-FC88-4A42-923A-CAF37B76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76" y="3200400"/>
            <a:ext cx="7851648" cy="647701"/>
          </a:xfrm>
        </p:spPr>
        <p:txBody>
          <a:bodyPr>
            <a:normAutofit fontScale="90000"/>
          </a:bodyPr>
          <a:lstStyle/>
          <a:p>
            <a:br>
              <a:rPr lang="fa-IR" sz="4000" dirty="0">
                <a:solidFill>
                  <a:schemeClr val="bg1"/>
                </a:solidFill>
              </a:rPr>
            </a:br>
            <a:br>
              <a:rPr lang="fa-IR" sz="4000" dirty="0">
                <a:solidFill>
                  <a:schemeClr val="bg1"/>
                </a:solidFill>
              </a:rPr>
            </a:br>
            <a:br>
              <a:rPr lang="fa-IR" sz="4000" dirty="0">
                <a:solidFill>
                  <a:schemeClr val="bg1"/>
                </a:solidFill>
              </a:rPr>
            </a:br>
            <a:br>
              <a:rPr lang="fa-IR" sz="4000" dirty="0">
                <a:solidFill>
                  <a:schemeClr val="bg1"/>
                </a:solidFill>
              </a:rPr>
            </a:br>
            <a:br>
              <a:rPr lang="fa-IR" sz="4000" dirty="0">
                <a:solidFill>
                  <a:schemeClr val="bg1"/>
                </a:solidFill>
              </a:rPr>
            </a:br>
            <a:br>
              <a:rPr lang="fa-IR" sz="4000" dirty="0">
                <a:solidFill>
                  <a:schemeClr val="bg1"/>
                </a:solidFill>
              </a:rPr>
            </a:br>
            <a:endParaRPr lang="fa-IR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7D689-F13A-406C-B743-C5F97BE3F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63" y="1257300"/>
            <a:ext cx="7854696" cy="5600700"/>
          </a:xfrm>
        </p:spPr>
        <p:txBody>
          <a:bodyPr>
            <a:normAutofit/>
          </a:bodyPr>
          <a:lstStyle/>
          <a:p>
            <a:r>
              <a:rPr lang="fa-IR" sz="4000" b="1" dirty="0">
                <a:solidFill>
                  <a:schemeClr val="bg1"/>
                </a:solidFill>
              </a:rPr>
              <a:t>موضوع ارائه :</a:t>
            </a:r>
            <a:r>
              <a:rPr lang="fa-IR" sz="4000" dirty="0">
                <a:solidFill>
                  <a:schemeClr val="bg1"/>
                </a:solidFill>
              </a:rPr>
              <a:t>تولید الفین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fa-IR" sz="3600" b="1" dirty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Traditional Arabic" panose="02020603050405020304" pitchFamily="18" charset="-78"/>
              </a:rPr>
              <a:t>ارائه </a:t>
            </a:r>
            <a:r>
              <a:rPr lang="fa-IR" sz="3600" b="1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Traditional Arabic" panose="02020603050405020304" pitchFamily="18" charset="-78"/>
              </a:rPr>
              <a:t>دهندگان:</a:t>
            </a:r>
            <a:endParaRPr lang="fa-IR" dirty="0"/>
          </a:p>
          <a:p>
            <a:r>
              <a:rPr lang="fa-IR" sz="3600" b="1" dirty="0">
                <a:solidFill>
                  <a:schemeClr val="bg1"/>
                </a:solidFill>
              </a:rPr>
              <a:t>استاد </a:t>
            </a:r>
            <a:r>
              <a:rPr lang="fa-IR" sz="3600" b="1">
                <a:solidFill>
                  <a:schemeClr val="bg1"/>
                </a:solidFill>
              </a:rPr>
              <a:t>مربوطه</a:t>
            </a:r>
            <a:r>
              <a:rPr lang="fa-IR" sz="3600">
                <a:solidFill>
                  <a:schemeClr val="bg1"/>
                </a:solidFill>
              </a:rPr>
              <a:t>:</a:t>
            </a:r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A7E15-4D30-43C5-9A48-EBBA9402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800" dirty="0"/>
              <a:t>نمای داخلی کوره و قرار گیری کویل ها و جریان خوراک</a:t>
            </a:r>
            <a:endParaRPr lang="en-US" sz="4800" dirty="0"/>
          </a:p>
        </p:txBody>
      </p:sp>
      <p:pic>
        <p:nvPicPr>
          <p:cNvPr id="1026" name="Picture 2" descr="C:\Users\Kadous\Downloads\SHAREit\SM-J500H\photo\Screenshot_۲۰۱۹-۱۲-۰۹-۱۰-۳۹-۱۱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9" y="1935163"/>
            <a:ext cx="440780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474AA-5D8F-4C1F-A430-CBC24194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6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/>
              <a:t>نمای بیرونی کوره</a:t>
            </a:r>
            <a:endParaRPr lang="en-US" sz="4800" dirty="0"/>
          </a:p>
        </p:txBody>
      </p:sp>
      <p:pic>
        <p:nvPicPr>
          <p:cNvPr id="2050" name="Picture 2" descr="C:\Users\Kadous\Downloads\SHAREit\SM-J500H\photo\3104276_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886199" cy="304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dous\Downloads\SHAREit\SM-J500H\photo\1392225619_11211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47587"/>
            <a:ext cx="3429000" cy="345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EF9172-88BC-4845-BF30-192F3E7B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4800" dirty="0"/>
              <a:t>مکانیسم واکنش پیرولیز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a-IR" dirty="0"/>
                  <a:t>پیرولیز اتان</a:t>
                </a:r>
                <a:endParaRPr lang="en-US" dirty="0"/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C2H6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CH3* +CH3*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CH3*+c2H6 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CH4+C2H5*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C2H5* 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 C2H4+H*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H*+C2H6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H2+C2H5*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C2H6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C2H4+H2</a:t>
                </a:r>
              </a:p>
              <a:p>
                <a:pPr marL="514350" indent="-514350" algn="r">
                  <a:buFont typeface="+mj-lt"/>
                  <a:buAutoNum type="arabicPeriod"/>
                </a:pPr>
                <a:r>
                  <a:rPr lang="fa-IR" dirty="0"/>
                  <a:t>مکانیسم تا رادیکال آزاد پایدار شود ادامه میابد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C2H5*+C2H5*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c4H10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H*+C2H5 * </a:t>
                </a:r>
                <a14:m>
                  <m:oMath xmlns:m="http://schemas.openxmlformats.org/officeDocument/2006/math">
                    <m:r>
                      <a:rPr lang="fa-I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C2H6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H*+CH3*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CH4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dirty="0"/>
                  <a:t>H*+H* </a:t>
                </a:r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fa-IR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  H2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083" r="-11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43375" y="29575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F95BD-AE4C-41D3-9E69-2B906238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AD69-3A1B-40A5-B84E-6AF6D72C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مقدمه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5357-3A36-40F8-807B-5618D0247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>
            <a:normAutofit/>
          </a:bodyPr>
          <a:lstStyle/>
          <a:p>
            <a:r>
              <a:rPr lang="fa-IR" sz="2400" dirty="0"/>
              <a:t>ترکیبات موجود در نفت به چهار دسته تقسیم می شود: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پارافین ها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الفین ها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نفتن ها 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آروماتیک ها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570C3-CC65-48D3-A8B3-68488448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800" dirty="0">
                <a:solidFill>
                  <a:schemeClr val="tx1"/>
                </a:solidFill>
                <a:cs typeface="B Mitra" pitchFamily="2" charset="-78"/>
              </a:rPr>
              <a:t>الفین</a:t>
            </a:r>
            <a:endParaRPr lang="en-US" sz="4800" dirty="0">
              <a:solidFill>
                <a:schemeClr val="tx1"/>
              </a:solidFill>
              <a:cs typeface="B Mitr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fa-IR" dirty="0"/>
                  <a:t>هیدروکربن هایی هستند که بعضی از اتم های کربن آن اشبباع نشده است.</a:t>
                </a:r>
              </a:p>
              <a:p>
                <a:pPr algn="r" rtl="1"/>
                <a:r>
                  <a:rPr lang="fa-IR" dirty="0"/>
                  <a:t>یکی از مهمترن و اساسی ترین ماده در پتروشیمی میباشد</a:t>
                </a:r>
              </a:p>
              <a:p>
                <a:pPr algn="r" rtl="1"/>
                <a:r>
                  <a:rPr lang="fa-IR" dirty="0"/>
                  <a:t>دارای فرمول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a-IR" dirty="0"/>
                  <a:t> میباشد</a:t>
                </a:r>
              </a:p>
              <a:p>
                <a:pPr algn="r" rtl="1"/>
                <a:r>
                  <a:rPr lang="fa-IR" dirty="0"/>
                  <a:t>بزرگترین شرکت الفین جهان در ایران </a:t>
                </a:r>
              </a:p>
              <a:p>
                <a:pPr algn="r" rtl="1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89" r="-96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3">
            <a:extLst>
              <a:ext uri="{FF2B5EF4-FFF2-40B4-BE49-F238E27FC236}">
                <a16:creationId xmlns:a16="http://schemas.microsoft.com/office/drawing/2014/main" id="{652BBE9B-F01C-4BA8-8DB0-5C6074CC5562}"/>
              </a:ext>
            </a:extLst>
          </p:cNvPr>
          <p:cNvSpPr txBox="1">
            <a:spLocks/>
          </p:cNvSpPr>
          <p:nvPr/>
        </p:nvSpPr>
        <p:spPr>
          <a:xfrm>
            <a:off x="553065" y="31217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B Mitra" pitchFamily="2" charset="-78"/>
              </a:defRPr>
            </a:lvl1pPr>
          </a:lstStyle>
          <a:p>
            <a:pPr algn="ctr"/>
            <a:r>
              <a:rPr lang="fa-IR" sz="4800">
                <a:solidFill>
                  <a:schemeClr val="tx1"/>
                </a:solidFill>
              </a:rPr>
              <a:t>الفین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3619E6-3E23-4FF7-A031-E2A2B0C6A100}"/>
              </a:ext>
            </a:extLst>
          </p:cNvPr>
          <p:cNvSpPr txBox="1">
            <a:spLocks/>
          </p:cNvSpPr>
          <p:nvPr/>
        </p:nvSpPr>
        <p:spPr>
          <a:xfrm>
            <a:off x="538317" y="32200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B Mitra" pitchFamily="2" charset="-78"/>
              </a:defRPr>
            </a:lvl1pPr>
          </a:lstStyle>
          <a:p>
            <a:pPr algn="ctr"/>
            <a:r>
              <a:rPr lang="fa-IR" sz="4800">
                <a:solidFill>
                  <a:schemeClr val="tx1"/>
                </a:solidFill>
              </a:rPr>
              <a:t>الفین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CDF27-754D-4054-9592-EB1883D0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08AB-CE39-452E-9B8B-95AA57E3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انواع الفین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8F4C-A778-4762-94C6-DDA86B2E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الفین ها: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اتیلن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پروپیلن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بوتادین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000" dirty="0"/>
              <a:t>بوتیلن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240C2-8340-4CAA-AC10-9FC70DAC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211" y="2590800"/>
            <a:ext cx="4558189" cy="34202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F1A2C-721E-4ECD-B7B0-B227037A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B1D6-FF99-4687-9AA1-E9E81738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روش های تولید الفین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F81FFF-5E18-4119-B8B3-88D950632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20" y="2448916"/>
            <a:ext cx="6669672" cy="402145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56D63-80C6-427B-B7AC-15CB4B7F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5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b="1" dirty="0">
                <a:solidFill>
                  <a:schemeClr val="accent1"/>
                </a:solidFill>
                <a:cs typeface="B Mitra" pitchFamily="2" charset="-78"/>
              </a:rPr>
              <a:t>کراکینگ</a:t>
            </a:r>
            <a:endParaRPr lang="en-US" sz="4800" b="1" dirty="0">
              <a:solidFill>
                <a:schemeClr val="accent1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/>
              <a:t>کراکینگ به معنای شکستن هیدروکربن های سنکین و تبدیل ان به هیدروکربن های سبک تر</a:t>
            </a:r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2050" name="Picture 2" descr="C:\Users\Kadous\Downloads\SHAREit\SM-J500H\photo\Screenshot_۲۰۱۹-۱۲-۰۹-۱۶-۵۵-۲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772400" cy="383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7A315-20EB-4F35-BB6C-1E0FB2EA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>
                <a:cs typeface="B Mitra" pitchFamily="2" charset="-78"/>
              </a:rPr>
              <a:t>انواع روش های کراکینگ:</a:t>
            </a:r>
            <a:endParaRPr lang="en-US" sz="4800" dirty="0">
              <a:cs typeface="B Mitr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 rtl="1">
                  <a:buNone/>
                </a:pPr>
                <a:r>
                  <a:rPr lang="fa-IR" dirty="0"/>
                  <a:t>1)کراکینگ گرمایی</a:t>
                </a:r>
              </a:p>
              <a:p>
                <a:pPr marL="0" indent="0" algn="r">
                  <a:buNone/>
                </a:pPr>
                <a:r>
                  <a:rPr lang="fa-IR" dirty="0"/>
                  <a:t>2)کراکینگ حرارتی در حضور بخار آب</a:t>
                </a:r>
              </a:p>
              <a:p>
                <a:pPr marL="0" indent="0" algn="r">
                  <a:buNone/>
                </a:pPr>
                <a:r>
                  <a:rPr lang="fa-IR" dirty="0"/>
                  <a:t>3)کراکینگ حرارتی با بخار آب</a:t>
                </a:r>
                <a:endParaRPr lang="en-US" dirty="0"/>
              </a:p>
              <a:p>
                <a:pPr marL="0" indent="0" algn="r">
                  <a:buNone/>
                </a:pPr>
                <a:r>
                  <a:rPr lang="en-US" dirty="0"/>
                  <a:t>Lpg+H2O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 H2+CO+CO2</a:t>
                </a:r>
                <a:endParaRPr lang="fa-IR" dirty="0"/>
              </a:p>
              <a:p>
                <a:pPr marL="0" indent="0" algn="r">
                  <a:buNone/>
                </a:pPr>
                <a:r>
                  <a:rPr lang="fa-IR" dirty="0"/>
                  <a:t>4)کراکینگ کاتالیزوری</a:t>
                </a:r>
              </a:p>
              <a:p>
                <a:pPr marL="0" indent="0" algn="r">
                  <a:buNone/>
                </a:pPr>
                <a:r>
                  <a:rPr lang="fa-IR" dirty="0"/>
                  <a:t>5)کراکینگ هیدروژن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CnH2n+H2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/>
                  <a:t> CmH2m+2+CxH2x-6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4BB0-DEF1-432F-BB75-596955F0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Mitra" pitchFamily="2" charset="-78"/>
              </a:rPr>
              <a:t>کراکینگ حرارتی در حضور بخار آب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/>
              <a:t>کوره های کراکینگ:از تجهیزاتی که بوسیله آن ها در داخل اتاقک عایق شده گرمایی تولید شده توسط احتراق سوخت به سیال منتقل میشود0</a:t>
            </a:r>
          </a:p>
          <a:p>
            <a:pPr algn="r"/>
            <a:r>
              <a:rPr lang="fa-IR" dirty="0"/>
              <a:t>کوره ها به عنوان مهمترین قسمت تولید الفین هستند۰</a:t>
            </a:r>
          </a:p>
          <a:p>
            <a:pPr algn="r"/>
            <a:r>
              <a:rPr lang="fa-IR" dirty="0"/>
              <a:t>کویل ها مانند یک راکتور پیوسته عمل میکنند</a:t>
            </a:r>
          </a:p>
          <a:p>
            <a:pPr algn="r"/>
            <a:endParaRPr lang="fa-I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63D99-8D73-4C3A-8760-1B5B9CD9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2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/>
              <a:t>خوراک کوره ها برای عملیات کراکینگ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1)اتان</a:t>
            </a:r>
          </a:p>
          <a:p>
            <a:r>
              <a:rPr lang="fa-IR" dirty="0"/>
              <a:t>2)خوراک مایع</a:t>
            </a:r>
          </a:p>
          <a:p>
            <a:r>
              <a:rPr lang="fa-IR" dirty="0"/>
              <a:t>3)اتان و پروپان برگشتی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225D0-395A-4DFA-8F4A-7657E006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9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319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Cambria Math</vt:lpstr>
      <vt:lpstr>Constantia</vt:lpstr>
      <vt:lpstr>Wingdings 2</vt:lpstr>
      <vt:lpstr>Flow</vt:lpstr>
      <vt:lpstr>      </vt:lpstr>
      <vt:lpstr>مقدمه </vt:lpstr>
      <vt:lpstr>الفین</vt:lpstr>
      <vt:lpstr>انواع الفین</vt:lpstr>
      <vt:lpstr>روش های تولید الفین</vt:lpstr>
      <vt:lpstr>کراکینگ</vt:lpstr>
      <vt:lpstr>انواع روش های کراکینگ:</vt:lpstr>
      <vt:lpstr>کراکینگ حرارتی در حضور بخار آب</vt:lpstr>
      <vt:lpstr>خوراک کوره ها برای عملیات کراکینگ</vt:lpstr>
      <vt:lpstr>نمای داخلی کوره و قرار گیری کویل ها و جریان خوراک</vt:lpstr>
      <vt:lpstr>نمای بیرونی کوره</vt:lpstr>
      <vt:lpstr>مکانیسم واکنش پیرولیز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Kadous</dc:creator>
  <cp:lastModifiedBy>sajad SAFDAR</cp:lastModifiedBy>
  <cp:revision>119</cp:revision>
  <dcterms:created xsi:type="dcterms:W3CDTF">2006-08-16T00:00:00Z</dcterms:created>
  <dcterms:modified xsi:type="dcterms:W3CDTF">2020-06-03T06:58:04Z</dcterms:modified>
</cp:coreProperties>
</file>